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94" r:id="rId4"/>
    <p:sldId id="295" r:id="rId5"/>
    <p:sldId id="296" r:id="rId6"/>
    <p:sldId id="259" r:id="rId7"/>
    <p:sldId id="297" r:id="rId8"/>
    <p:sldId id="298" r:id="rId9"/>
    <p:sldId id="299" r:id="rId10"/>
    <p:sldId id="300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267" r:id="rId20"/>
    <p:sldId id="26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23"/>
    <p:restoredTop sz="86721" autoAdjust="0"/>
  </p:normalViewPr>
  <p:slideViewPr>
    <p:cSldViewPr snapToGrid="0">
      <p:cViewPr varScale="1">
        <p:scale>
          <a:sx n="79" d="100"/>
          <a:sy n="79" d="100"/>
        </p:scale>
        <p:origin x="78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915D-FBB9-C34F-896A-85F3E7E8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0947B-6219-8648-B898-CB8D601F7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0F716-410A-A54A-8F98-B0E52D6A559C}" type="datetimeFigureOut">
              <a:rPr lang="en-RU" smtClean="0"/>
              <a:t>03/18/2024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0DA14-315A-E241-9443-CF16C3507B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027F8-465E-3844-B109-5A0A2ACF65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C2E3C-935E-464B-A11B-CA5EFFF394F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3402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4C1D-7E01-1847-9C7D-D045223BB03C}" type="datetimeFigureOut">
              <a:rPr lang="en-RU" smtClean="0"/>
              <a:t>03/18/2024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87C-F450-484E-9FD5-FC6D729DAEC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0034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Здравствуйте, я студент группы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ИУ4-4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 Кутаев Кирилл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ставляю</a:t>
            </a:r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вашему вниманию выпускную квалификационную работу магистра на тему:</a:t>
            </a:r>
          </a:p>
          <a:p>
            <a:r>
              <a:rPr lang="en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</a:t>
            </a:r>
            <a:r>
              <a:rPr lang="ru-RU" sz="1200" b="0" dirty="0">
                <a:latin typeface="+mn-lt"/>
              </a:rPr>
              <a:t>Разработка эмулятора ядра MIPS с использованием современных средств и методов проектирования ПО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827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571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8439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42298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567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74791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705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327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46650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71978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085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Увеличение интеграции встраиваемых систем во многие сферы промышленности и</a:t>
            </a:r>
          </a:p>
          <a:p>
            <a:r>
              <a:rPr lang="ru-RU" sz="2000" dirty="0"/>
              <a:t>повседневной жизни привело к взрывному росту количества устройств и к</a:t>
            </a:r>
          </a:p>
          <a:p>
            <a:r>
              <a:rPr lang="ru-RU" sz="2000" dirty="0"/>
              <a:t>расширению их функциональности.</a:t>
            </a:r>
          </a:p>
          <a:p>
            <a:r>
              <a:rPr lang="ru-RU" sz="2000" dirty="0"/>
              <a:t>В процессе разработки ВПО требуется проводить тестирование, отладку и динамический анализ его выполнения.</a:t>
            </a:r>
            <a:br>
              <a:rPr lang="ru-RU" sz="2000" dirty="0"/>
            </a:br>
            <a:r>
              <a:rPr lang="ru-RU" sz="2000" dirty="0"/>
              <a:t>Использование данных процессов является важным критерием для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разработки надежных, отказоустойчивых и безопасных встраиваемых систем.</a:t>
            </a:r>
            <a:br>
              <a:rPr lang="ru-RU" sz="2000" dirty="0"/>
            </a:br>
            <a:r>
              <a:rPr lang="ru-RU" sz="1800" kern="100" dirty="0">
                <a:effectLst/>
                <a:latin typeface="Times New Roman" panose="02020603050405020304" pitchFamily="18" charset="0"/>
              </a:rPr>
              <a:t>Проводить эти процессы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разрабатываемом устройстве не всегда является возможным: разработка аппаратной части не завершена, отсутствует физический доступ, на системе недостаточно ресурсов. 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124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294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/>
              <a:t>Была поставлена цель увеличения эффективности процесса отладки ВПО разрабатываемых устройств</a:t>
            </a:r>
          </a:p>
          <a:p>
            <a:pPr marL="0" indent="0">
              <a:buNone/>
            </a:pPr>
            <a:r>
              <a:rPr lang="ru-RU" sz="2000" dirty="0"/>
              <a:t>за счет применения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эмулятора, обладающего характеристиками быстродействия и эффективности поддержки.</a:t>
            </a: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Для достижения цели были поставлены следующие задачи: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сравнения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программного обеспечения для проведения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современных средств проектирования ПО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модуля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сравнения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6340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Эмулятор имитирует работу программной и аппаратной части вычислительной системы и ее окружения в другой вычислительной системе.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Эмуляторы обладают широким спектром применения. Они используются для тестирования и отладки разрабатываемого ПО, анализа выполнения ПО в рамках проведения сертификационных испытаний, для тестирования производительности, для подтверждения корректности выполнения ПО, а также для решения задач обратной разработки.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5996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Был проведен обзор и анализ существующих решений по эмуляции встраиваемых систем. </a:t>
            </a: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Выявлено отсутствие решения, которое обладает характеристикой быстродействия и низкой трудоемкостью реализации новых модулей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возникает потребность в разработке эмулятора, который будет обладать данными характеристиками.</a:t>
            </a:r>
          </a:p>
          <a:p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3246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12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368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595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87C-F450-484E-9FD5-FC6D729DAEC8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1519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59A24A-6DB1-4EAB-B024-9D7864B8D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F4B68F-898A-4F88-8E11-6DE7557A9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2642-7E6B-43AC-9974-F4957F6A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9B8D-C717-FB40-8C4E-BD086F389FF5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D35859-9A95-4169-8FE1-C9220F3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B746B4-FE27-4E85-B5B8-6F018818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02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1DE84-3F62-4784-A51F-31F38405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9F912EA-0093-4229-96DA-4A155548C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9CD10D-773D-44C0-BEA2-DD0DFDE8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790D-FFAC-5F44-A8C4-EC2E2164A3DC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91A88-E29A-45BB-BF0A-7494A75EC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B0B5D-2A73-4649-B9AF-683542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3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2848D7-7859-4B5C-9B60-87363DEA8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AD7F08-0A0F-40FC-9331-2B2ED2986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FE6EE-9DDD-4386-A4F4-20D22F63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41A0-40B2-AC45-B64F-340B7C88EF7C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B2D81-B3F8-4FD9-82DF-28BABDF6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250654-D5F1-446C-A7FF-498489B3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7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ED0C7-FDE4-4B8D-92EC-0104AC0F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9F0DA8-7E49-4E58-AA2E-E4E84B54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63AA1B-FBF5-4E29-B463-82E17037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082E-14C7-0D4D-9FED-8B46EFD1D4D1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115A9-B536-4D4D-B442-A2E81C9C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ADAF8-DED8-4A89-8AB3-100BA72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16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325A0-6D32-48C4-A4FD-7610068B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11FC07-B74F-40C7-91A5-9FBDB8B28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5BB230-92FE-4233-AA37-EBC35A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DB28-D253-F044-923D-BEB262C1D170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938B24-2F35-4385-8AFD-27F44369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FE53CA-A40D-44DF-87C5-8132B499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3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89615-E4DE-4441-9317-DF656692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2A01E6-824B-4CE1-A601-2C78379A3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867BFC-AC32-4868-A149-44A926F77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C6A31E-DDBE-4C6D-AE0D-E6667149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0C6B-99A3-C34E-BFB7-3DDCA6604EB2}" type="datetime1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3F0602-1301-4BC5-91C8-6E5EC979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1342D7-1023-4206-94FB-A672E0A2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21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30D47-E92F-486D-BCC3-87806A7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E1E7B-F585-48B3-A8CB-CE8B76A4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44A65D-F14D-46A7-98CB-275E0F024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4D175E-E241-4647-986E-D21A46A99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040E3-D123-4ADA-A6A4-A1AE40662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A95BC7-AC53-462B-9FDF-E1333B0D2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28CE-B4EE-8A4B-BED9-37AFD8E01F06}" type="datetime1">
              <a:rPr lang="ru-RU" smtClean="0"/>
              <a:t>18.03.2024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4694F1-20EE-485F-95AB-B9AAE951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307868-0A8E-4FD8-A912-163231A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12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C49D-0A28-4BC8-B76C-8B7B4D2C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A13E8C-3BB6-4F01-8A65-01586BA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85D0-C1B6-374F-A798-32E4D666EDAA}" type="datetime1">
              <a:rPr lang="ru-RU" smtClean="0"/>
              <a:t>18.03.2024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8CBB26-72D4-4E10-9D38-4BB4BAF9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659874-AC18-4C25-A7A2-3D3EEF01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3DAEDE-A62F-44C6-A982-826D9D5C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D0E3-9B84-0E47-A123-FDD2FAE97398}" type="datetime1">
              <a:rPr lang="ru-RU" smtClean="0"/>
              <a:t>18.03.2024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169CF8-5F1E-4960-A136-93F8F7BF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32D088-ABC3-48C0-9580-055043A2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6121C-3DD6-453F-889F-F945F62B6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69A5D-E5BE-46DD-AE80-3F091BA9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1E2C59-6948-4E56-9462-E6686B907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3A138B-5C70-4FC4-A5E5-83AF5F54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5F5B-25AC-5141-A84C-002BC2E8628D}" type="datetime1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D69365-938F-46EB-B8E3-3614B2B8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B40247-A431-41FE-9371-59F73A28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0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1DD540-6A16-48DE-A7FF-B16977A0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134CA4-E47A-4D63-8B40-8E6CA8838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3D8F9-BCF7-4D22-A8FA-38D615A8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97C3F-A146-4639-9092-9E0BC06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038F4-3FD1-5249-8FE0-C3294BD30713}" type="datetime1">
              <a:rPr lang="ru-RU" smtClean="0"/>
              <a:t>18.03.2024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35E2BF-298C-4CD1-A737-C50F1D20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35FC0-1EAD-4290-B729-A666C60D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26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572B5-4242-47FB-B5A2-2ABBEF06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831E18-07D5-44D7-A895-0F675FE1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104FE-5283-4463-9DBE-EBFA20687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87344-6D54-E647-B5A2-7AB5D3AFE719}" type="datetime1">
              <a:rPr lang="ru-RU" smtClean="0"/>
              <a:t>18.03.2024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5FC6E-873D-435B-8BCC-0E4F873EC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251AE9-3CF2-4C72-A0D8-E576A1F1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151" y="63168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BF65D-6ED2-4CD5-9A43-7F793B06593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14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0161A-A435-4558-A00D-853AAC550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675" y="1208636"/>
            <a:ext cx="10310648" cy="2107822"/>
          </a:xfrm>
        </p:spPr>
        <p:txBody>
          <a:bodyPr>
            <a:noAutofit/>
          </a:bodyPr>
          <a:lstStyle/>
          <a:p>
            <a:r>
              <a:rPr lang="ru-RU" sz="3600" dirty="0">
                <a:latin typeface="+mn-lt"/>
              </a:rPr>
              <a:t>Выпускная квалификационная</a:t>
            </a:r>
            <a:br>
              <a:rPr lang="ru-RU" sz="3600" dirty="0">
                <a:latin typeface="+mn-lt"/>
              </a:rPr>
            </a:br>
            <a:r>
              <a:rPr lang="ru-RU" sz="3600" dirty="0">
                <a:latin typeface="+mn-lt"/>
              </a:rPr>
              <a:t>работа магистра</a:t>
            </a:r>
            <a:br>
              <a:rPr lang="en-US" sz="3600" b="1" dirty="0">
                <a:latin typeface="+mn-lt"/>
              </a:rPr>
            </a:br>
            <a:r>
              <a:rPr lang="ru-RU" sz="3600" b="1" dirty="0">
                <a:latin typeface="+mn-lt"/>
              </a:rPr>
              <a:t>«Разработка эмулятора ядра MIPS с использованием современных средств и методов проектирования ПО»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DFE39-B174-4EC9-A856-DA948DC7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6" y="3861581"/>
            <a:ext cx="12076386" cy="2405576"/>
          </a:xfrm>
        </p:spPr>
        <p:txBody>
          <a:bodyPr>
            <a:normAutofit/>
          </a:bodyPr>
          <a:lstStyle/>
          <a:p>
            <a:r>
              <a:rPr lang="ru-RU" dirty="0"/>
              <a:t>Направление подготовки 11.04.03 </a:t>
            </a:r>
          </a:p>
          <a:p>
            <a:r>
              <a:rPr lang="ru-RU" dirty="0"/>
              <a:t>Проектирование и технология производства электронной аппаратуры</a:t>
            </a:r>
          </a:p>
          <a:p>
            <a:endParaRPr lang="ru-RU" dirty="0"/>
          </a:p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студент группы ИУ4-4</a:t>
            </a:r>
            <a:r>
              <a:rPr lang="en-US" dirty="0"/>
              <a:t>1</a:t>
            </a:r>
            <a:r>
              <a:rPr lang="ru-RU" dirty="0"/>
              <a:t>М Кутаев К.С.</a:t>
            </a:r>
          </a:p>
          <a:p>
            <a:r>
              <a:rPr lang="ru-RU" dirty="0"/>
              <a:t>Руководитель</a:t>
            </a:r>
            <a:r>
              <a:rPr lang="en-US" dirty="0"/>
              <a:t>:</a:t>
            </a:r>
            <a:r>
              <a:rPr lang="ru-RU" dirty="0"/>
              <a:t> к.т.н., доцент кафедры ИУ4 Гладких А.А.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AF2FA-DCC2-A142-819B-73443F2E2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764" y="343195"/>
            <a:ext cx="1407867" cy="1374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1A0F7-57F2-E648-8B8B-63416FC46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4" y="222340"/>
            <a:ext cx="1177074" cy="1388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7E6C6-CFF2-42DA-9602-6865D45BA1D7}"/>
              </a:ext>
            </a:extLst>
          </p:cNvPr>
          <p:cNvSpPr txBox="1"/>
          <p:nvPr/>
        </p:nvSpPr>
        <p:spPr>
          <a:xfrm>
            <a:off x="5362135" y="6365631"/>
            <a:ext cx="146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Москва 2024</a:t>
            </a:r>
          </a:p>
        </p:txBody>
      </p:sp>
    </p:spTree>
    <p:extLst>
      <p:ext uri="{BB962C8B-B14F-4D97-AF65-F5344CB8AC3E}">
        <p14:creationId xmlns:p14="http://schemas.microsoft.com/office/powerpoint/2010/main" val="97286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	</a:t>
            </a:r>
            <a:r>
              <a:rPr lang="ru-RU" sz="3600" b="1" dirty="0">
                <a:latin typeface="+mn-lt"/>
              </a:rPr>
              <a:t>Иерархический дескриптор конфигурации тестов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18612-E936-4B6A-B4AA-3152A2839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009888"/>
            <a:ext cx="8389623" cy="5702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8559282" y="2466475"/>
            <a:ext cx="3437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/>
              </a:rPr>
              <a:t>Пример структуры четырехуровневого иерархического дескриптора конфигурации для проведения исследования быстродействия выполнения заданных алгоритмов различными языками программирования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79707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Обзор исследуемых алгоритмов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F13A0-A3DE-478A-932F-41E0B33D3784}"/>
              </a:ext>
            </a:extLst>
          </p:cNvPr>
          <p:cNvSpPr txBox="1"/>
          <p:nvPr/>
        </p:nvSpPr>
        <p:spPr>
          <a:xfrm>
            <a:off x="9343053" y="1359243"/>
            <a:ext cx="26532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Helvetica Neue" panose="02000503000000020004"/>
              </a:rPr>
              <a:t>Блок-схемы алгоритмов, используемых для проведения исследования быстродействия языков программирования</a:t>
            </a:r>
          </a:p>
          <a:p>
            <a:endParaRPr lang="ru-RU" dirty="0">
              <a:latin typeface="Helvetica Neue" panose="02000503000000020004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умножения матриц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8478D-C1A8-47F9-9155-B71D41D3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34" y="1277375"/>
            <a:ext cx="2065165" cy="4989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60359-2333-4CC5-A139-5F08B528A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17" y="1096075"/>
            <a:ext cx="2733418" cy="5170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F0E88-B832-494F-86D9-081CB561EF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1736704"/>
            <a:ext cx="3767059" cy="37678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EF78BA-560B-4221-9B05-F6F8E5537E33}"/>
              </a:ext>
            </a:extLst>
          </p:cNvPr>
          <p:cNvSpPr txBox="1"/>
          <p:nvPr/>
        </p:nvSpPr>
        <p:spPr>
          <a:xfrm>
            <a:off x="1721440" y="6266987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1</a:t>
            </a:r>
            <a:endParaRPr lang="ru-RU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A38E51-1866-4929-BA10-8E75F2B99124}"/>
              </a:ext>
            </a:extLst>
          </p:cNvPr>
          <p:cNvSpPr txBox="1"/>
          <p:nvPr/>
        </p:nvSpPr>
        <p:spPr>
          <a:xfrm>
            <a:off x="4816372" y="6273225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2</a:t>
            </a:r>
            <a:endParaRPr lang="ru-RU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1A535-20FD-45E2-9D68-2D661964C1B8}"/>
              </a:ext>
            </a:extLst>
          </p:cNvPr>
          <p:cNvSpPr txBox="1"/>
          <p:nvPr/>
        </p:nvSpPr>
        <p:spPr>
          <a:xfrm>
            <a:off x="8186066" y="6266988"/>
            <a:ext cx="491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/>
              </a:rPr>
              <a:t>3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6546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C7AD-A0BA-4D34-87EE-EF9810EF8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622103"/>
            <a:ext cx="4026405" cy="301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8A9FE-1D32-4322-B358-30979C78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19" y="2622103"/>
            <a:ext cx="4026405" cy="3019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00C7F-8783-4AAE-8A0C-CA7BA9937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22" y="2622102"/>
            <a:ext cx="4026407" cy="30198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C34A7F-CD97-4F1A-BD63-B3567DA952FD}"/>
              </a:ext>
            </a:extLst>
          </p:cNvPr>
          <p:cNvSpPr txBox="1"/>
          <p:nvPr/>
        </p:nvSpPr>
        <p:spPr>
          <a:xfrm>
            <a:off x="8849559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поиска простых чисел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8C14E-37F3-4970-8DBE-E04581152B8E}"/>
              </a:ext>
            </a:extLst>
          </p:cNvPr>
          <p:cNvSpPr txBox="1"/>
          <p:nvPr/>
        </p:nvSpPr>
        <p:spPr>
          <a:xfrm>
            <a:off x="4795933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«Быстрая сортировка»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B9FB1-BEDB-4330-B559-C8F9F0B9189E}"/>
              </a:ext>
            </a:extLst>
          </p:cNvPr>
          <p:cNvSpPr txBox="1"/>
          <p:nvPr/>
        </p:nvSpPr>
        <p:spPr>
          <a:xfrm>
            <a:off x="796750" y="1670970"/>
            <a:ext cx="260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elvetica Neue" panose="02000503000000020004"/>
              </a:rPr>
              <a:t>Алгоритм умножения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88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Результаты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C17B16-F344-4897-A1F9-A6F0EDD3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281349"/>
              </p:ext>
            </p:extLst>
          </p:nvPr>
        </p:nvGraphicFramePr>
        <p:xfrm>
          <a:off x="834403" y="1307157"/>
          <a:ext cx="10519397" cy="475488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4298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681184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314635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046876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  <a:gridCol w="2046876">
                  <a:extLst>
                    <a:ext uri="{9D8B030D-6E8A-4147-A177-3AD203B41FA5}">
                      <a16:colId xmlns:a16="http://schemas.microsoft.com/office/drawing/2014/main" val="4057867323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умножения матриц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«Быстрая сортировка»</a:t>
                      </a:r>
                      <a:endParaRPr lang="ru-RU" sz="20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Алгоритм поиска простых чисел</a:t>
                      </a:r>
                      <a:endParaRPr lang="ru-RU" sz="2000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Helvetica Neue" panose="02000503000000020004"/>
                        </a:rPr>
                        <a:t>Среднее значение</a:t>
                      </a:r>
                      <a:endParaRPr lang="ru-RU" sz="2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978.26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6.53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343.46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5.91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647.30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265.72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43.20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4.95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7.01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18.38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6.14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2.79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61436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25.73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9.80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BEC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2.61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23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система команд и микропроцессорных архитектур, построена по принципу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RISC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систем. 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Применяется во встраиваемых системах различного назначения: промышленное, полиграфическое и телекоммуникационное оборудование,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автомобили, игровые консоли. 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EFB60-C301-4997-ABB9-4FE2204C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618" y="2805960"/>
            <a:ext cx="6167659" cy="38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8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Обоснование выбора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FD47DDCA-940D-4C6C-9897-AC665E6B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Трудозатраты на реализацию в эмуляторе ниже, по сравнению с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ARM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x86 </a:t>
            </a: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процессорными архитектурами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Распространенность в производстве встраиваемых систем. Является 3-ей по популярности процессорной архитектурой по результатам исследования 2016 года</a:t>
            </a:r>
          </a:p>
          <a:p>
            <a:pPr>
              <a:lnSpc>
                <a:spcPct val="100000"/>
              </a:lnSpc>
            </a:pPr>
            <a:endParaRPr lang="ru-RU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71D4-308C-440C-85EA-FEC2E43CF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52" y="3326027"/>
            <a:ext cx="3429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архитектуры эмулятора ядра MIPS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46DB07-19A1-400F-A37C-BABA06066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3" y="1110056"/>
            <a:ext cx="11968131" cy="502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Основной цикл эмулятора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FD8054-E7E9-45B7-84C2-A5F8E1C9F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35" y="992738"/>
            <a:ext cx="2215528" cy="57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эмулятора ядра </a:t>
            </a:r>
            <a:r>
              <a:rPr lang="en-US" sz="4000" b="1" dirty="0">
                <a:latin typeface="+mn-lt"/>
              </a:rPr>
              <a:t>MIPS</a:t>
            </a:r>
            <a:endParaRPr lang="ru-RU" sz="4000" b="1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719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3F4B6-34F6-5F49-8575-0B830127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19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97D02F3-B3CF-1A40-992B-3BCE54AEC322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Заключение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F144-5406-EF47-B91B-14B125A3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CDF8B-5A30-8C4F-B34E-4275A0D98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4989-CF3D-4AA0-88E2-0C0B8B6D1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10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+mn-lt"/>
              </a:rPr>
              <a:t>	Актуальность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3891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Увеличение интеграции встраиваемых систем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Тестирование, отладка и анализ ВПО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Разработка надежных, отказоустойчивых и безопасных встраиваемых систем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Затруднения при проведения отладочных процессов на устройстве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18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0A73A-0DF3-3A44-813D-3A4A08C1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20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18D549C-931B-2B41-8F20-D12288256AC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Публикации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38554-368B-1248-AC91-FEBE5F0B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CF241-9FDA-E548-AFC7-74FEE1DA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388A-7D00-477E-B115-BAACE3DF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latin typeface="Helvetica Neue" panose="02000503000000020004"/>
              </a:rPr>
              <a:t>Andrey </a:t>
            </a:r>
            <a:r>
              <a:rPr lang="en-US" sz="1600" dirty="0" err="1">
                <a:latin typeface="Helvetica Neue" panose="02000503000000020004"/>
              </a:rPr>
              <a:t>Vlasov</a:t>
            </a:r>
            <a:r>
              <a:rPr lang="en-US" sz="1600" dirty="0">
                <a:latin typeface="Helvetica Neue" panose="02000503000000020004"/>
              </a:rPr>
              <a:t>, Aleksey </a:t>
            </a:r>
            <a:r>
              <a:rPr lang="en-US" sz="1600" dirty="0" err="1">
                <a:latin typeface="Helvetica Neue" panose="02000503000000020004"/>
              </a:rPr>
              <a:t>Gladkikh</a:t>
            </a:r>
            <a:r>
              <a:rPr lang="en-US" sz="1600" dirty="0">
                <a:latin typeface="Helvetica Neue" panose="02000503000000020004"/>
              </a:rPr>
              <a:t> and Kirill Kutaev: Application of Modern Programming Languages in solving the Problem of Emulator Development for Embedded Systems. Lecture Notes in Networks and Systems, 2024. DOI: 10.1007/978-3-031-35311-6_1 </a:t>
            </a:r>
            <a:r>
              <a:rPr lang="en-US" sz="1600" b="1" dirty="0">
                <a:latin typeface="Helvetica Neue" panose="02000503000000020004"/>
              </a:rPr>
              <a:t>(Scopus) </a:t>
            </a:r>
            <a:endParaRPr lang="ru-RU" sz="1600" b="1" dirty="0">
              <a:latin typeface="Helvetica Neue" panose="02000503000000020004"/>
            </a:endParaRPr>
          </a:p>
          <a:p>
            <a:r>
              <a:rPr lang="ru-RU" sz="1600" dirty="0">
                <a:latin typeface="Helvetica Neue" panose="02000503000000020004"/>
              </a:rPr>
              <a:t>Кутаев К.С., Титов А.С. Методика динамического изменения последовательности выполнения процессорных инструкций в эмуляторе для тестирования встраиваемого программного обеспечения, управляемого прерываниями // Динамика сложных систем - XXI век. – 2024. – Т. 18, № 1. – С. 51-59. </a:t>
            </a:r>
            <a:r>
              <a:rPr lang="ru-RU" sz="1600" b="1" dirty="0">
                <a:latin typeface="Helvetica Neue" panose="02000503000000020004"/>
              </a:rPr>
              <a:t>(ВАК)</a:t>
            </a:r>
          </a:p>
          <a:p>
            <a:r>
              <a:rPr lang="ru-RU" sz="1600" dirty="0">
                <a:latin typeface="Helvetica Neue" panose="02000503000000020004"/>
              </a:rPr>
              <a:t>Кутаев К.С., Титов А.С. Изменение поведения программы путём внесения модификации в последовательность выполнения процессорных инструкций в эмулируемой среде </a:t>
            </a:r>
            <a:r>
              <a:rPr lang="en-US" sz="1600" dirty="0">
                <a:latin typeface="Helvetica Neue" panose="02000503000000020004"/>
              </a:rPr>
              <a:t>// </a:t>
            </a:r>
            <a:r>
              <a:rPr lang="ru-RU" sz="1600" dirty="0">
                <a:latin typeface="Helvetica Neue" panose="02000503000000020004"/>
              </a:rPr>
              <a:t> Безопасные информационные технологии : Сборник трудов Двенадцатой международной научно-технической конференции, Москва, 30 октября – 03 ноября 2023 года. – Москва: Московский государственный технический университет имени Н.Э. Баумана (национальный исследовательский университет) (Москва), 2023. – С. 42-46. </a:t>
            </a:r>
            <a:r>
              <a:rPr lang="ru-RU" sz="1600" b="1" dirty="0">
                <a:latin typeface="Helvetica Neue" panose="02000503000000020004"/>
              </a:rPr>
              <a:t>(РИНЦ)</a:t>
            </a:r>
          </a:p>
          <a:p>
            <a:r>
              <a:rPr lang="ru-RU" sz="1600" dirty="0">
                <a:latin typeface="Helvetica Neue" panose="02000503000000020004"/>
              </a:rPr>
              <a:t>Гладких А. А., </a:t>
            </a:r>
            <a:r>
              <a:rPr lang="ru-RU" sz="1600" dirty="0" err="1">
                <a:latin typeface="Helvetica Neue" panose="02000503000000020004"/>
              </a:rPr>
              <a:t>Гараев</a:t>
            </a:r>
            <a:r>
              <a:rPr lang="ru-RU" sz="1600" dirty="0">
                <a:latin typeface="Helvetica Neue" panose="02000503000000020004"/>
              </a:rPr>
              <a:t> А. В., Чернышов Д. Д., Кутаев К.С. </a:t>
            </a:r>
            <a:r>
              <a:rPr lang="ru-RU" sz="1600" b="1" dirty="0">
                <a:latin typeface="Helvetica Neue" panose="02000503000000020004"/>
              </a:rPr>
              <a:t> </a:t>
            </a:r>
            <a:r>
              <a:rPr lang="ru-RU" sz="1600" dirty="0">
                <a:latin typeface="Helvetica Neue" panose="02000503000000020004"/>
              </a:rPr>
              <a:t>Анализ беспроводных протоколов передачи данных // Технологии инженерных и информационных систем. – 2023. – № 4. – С. 3-21. </a:t>
            </a:r>
            <a:r>
              <a:rPr lang="ru-RU" sz="1600" b="1" dirty="0">
                <a:latin typeface="Helvetica Neue" panose="02000503000000020004"/>
              </a:rPr>
              <a:t>(РИНЦ)</a:t>
            </a:r>
          </a:p>
          <a:p>
            <a:r>
              <a:rPr lang="ru-RU" sz="1600" dirty="0">
                <a:latin typeface="Helvetica Neue" panose="02000503000000020004"/>
              </a:rPr>
              <a:t>Кутаев К. С., Захарова В. О., Латыпова В. А., Муравьев К. А. Анализ защищенности клиент-серверных приложений от атаки BEAST // Технологии инженерных и информационных систем. – 2022. – № 3. – С. 46-52. – EDN HQGQCO. </a:t>
            </a:r>
            <a:r>
              <a:rPr lang="ru-RU" sz="1600" b="1" dirty="0">
                <a:latin typeface="Helvetica Neue" panose="02000503000000020004"/>
              </a:rPr>
              <a:t>(РИНЦ)</a:t>
            </a:r>
          </a:p>
        </p:txBody>
      </p:sp>
    </p:spTree>
    <p:extLst>
      <p:ext uri="{BB962C8B-B14F-4D97-AF65-F5344CB8AC3E}">
        <p14:creationId xmlns:p14="http://schemas.microsoft.com/office/powerpoint/2010/main" val="112215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Цели и решаемые задачи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1173161-F7A1-408C-A972-BD9FE797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 работы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повышение эффективности процесса отладки программного обеспечения встраиваемых систем за счет применения эмулятора, обладающего характеристиками быстродействия и эффективности поддержки</a:t>
            </a:r>
          </a:p>
          <a:p>
            <a:pPr marL="0" indent="0">
              <a:buNone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Решаемые задачи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программного обеспечения для проведения исследования быстродействия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архитектуры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эмулятора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 использованием современных средств проектирования ПО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модуля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 эмуляторе 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Kopycat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методики сравнения быстродействия эмуляторов ядра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MIPS</a:t>
            </a: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8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Области применения эмуляторов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4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0D966-19EA-42C0-BC09-8354BAB51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51" y="1300444"/>
            <a:ext cx="9802158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107B01E-7683-304F-A21C-896CE6728084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существующих решений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003EEC-EFB1-6242-8FAA-2730C426D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46BAFE-36ED-D241-AE9D-6E41785C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8000BEA-6D39-CA44-833D-34E2E3467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5</a:t>
            </a:fld>
            <a:endParaRPr lang="ru-RU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0D074E-39C2-4BAE-8C24-89B3B5667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116691"/>
              </p:ext>
            </p:extLst>
          </p:nvPr>
        </p:nvGraphicFramePr>
        <p:xfrm>
          <a:off x="834403" y="1633224"/>
          <a:ext cx="10519397" cy="437779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006426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2755640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352823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229093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90456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Программное решение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Быстродействие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Трудоемкость реализации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новых модулей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Интерфейс GDB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Qemu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Kopycat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Среднее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Низкая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Unicorn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Helvetica Neue" panose="02000503000000020004"/>
                        </a:rPr>
                        <a:t>Proteus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>
                          <a:effectLst/>
                          <a:latin typeface="Helvetica Neue" panose="02000503000000020004"/>
                        </a:rPr>
                        <a:t>Низкое</a:t>
                      </a:r>
                      <a:endParaRPr lang="ru-RU" sz="2000" kern="10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Keil IDE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Низкое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Отсутствует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Есть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4190223"/>
                  </a:ext>
                </a:extLst>
              </a:tr>
              <a:tr h="578872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Mars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Среднее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Высокая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Нет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A7D4CFD-4E64-46FD-B7D3-43F01BC5F8E3}"/>
              </a:ext>
            </a:extLst>
          </p:cNvPr>
          <p:cNvSpPr txBox="1"/>
          <p:nvPr/>
        </p:nvSpPr>
        <p:spPr>
          <a:xfrm>
            <a:off x="771331" y="6253190"/>
            <a:ext cx="105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Helvetica Neue" panose="02000503000000020004"/>
                <a:ea typeface="Calibri" panose="020F0502020204030204" pitchFamily="34" charset="0"/>
              </a:rPr>
              <a:t>Значения качественных характеристик приведены относительно элементов таблицы</a:t>
            </a:r>
            <a:endParaRPr lang="ru-RU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23515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6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b="1" dirty="0">
                <a:latin typeface="+mn-lt"/>
              </a:rPr>
              <a:t>Обзор средств разработки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62D99D7-2D01-45A2-980B-0DF8E53C0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79200"/>
              </p:ext>
            </p:extLst>
          </p:nvPr>
        </p:nvGraphicFramePr>
        <p:xfrm>
          <a:off x="834403" y="1161248"/>
          <a:ext cx="10519397" cy="515562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682964">
                  <a:extLst>
                    <a:ext uri="{9D8B030D-6E8A-4147-A177-3AD203B41FA5}">
                      <a16:colId xmlns:a16="http://schemas.microsoft.com/office/drawing/2014/main" val="983327999"/>
                    </a:ext>
                  </a:extLst>
                </a:gridCol>
                <a:gridCol w="3421225">
                  <a:extLst>
                    <a:ext uri="{9D8B030D-6E8A-4147-A177-3AD203B41FA5}">
                      <a16:colId xmlns:a16="http://schemas.microsoft.com/office/drawing/2014/main" val="3070786675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40221874"/>
                    </a:ext>
                  </a:extLst>
                </a:gridCol>
                <a:gridCol w="2541380">
                  <a:extLst>
                    <a:ext uri="{9D8B030D-6E8A-4147-A177-3AD203B41FA5}">
                      <a16:colId xmlns:a16="http://schemas.microsoft.com/office/drawing/2014/main" val="168951822"/>
                    </a:ext>
                  </a:extLst>
                </a:gridCol>
              </a:tblGrid>
              <a:tr h="7864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Средство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Способ преобразования исходного кода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</a:rPr>
                        <a:t>Распространенность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TIOBE Index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), доля рынка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Количество синтаксический абстракций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549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5120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Helvetica Neue" panose="02000503000000020004"/>
                        </a:rPr>
                        <a:t>Cython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&lt;0.2%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57349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JavaScript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Интерпретация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8353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C#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JVM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6733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Rust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Среднее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600485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</a:rPr>
                        <a:t>Kotlin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Байт-код (</a:t>
                      </a: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JVM</a:t>
                      </a: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419403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2000" kern="10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Компиляция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Низкое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429592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A13848-46FE-4E19-971F-2CD2B418A5F1}"/>
              </a:ext>
            </a:extLst>
          </p:cNvPr>
          <p:cNvSpPr txBox="1"/>
          <p:nvPr/>
        </p:nvSpPr>
        <p:spPr>
          <a:xfrm>
            <a:off x="771331" y="6369062"/>
            <a:ext cx="1058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00" dirty="0">
                <a:effectLst/>
                <a:latin typeface="Helvetica Neue" panose="02000503000000020004"/>
                <a:ea typeface="Calibri" panose="020F0502020204030204" pitchFamily="34" charset="0"/>
              </a:rPr>
              <a:t>Значения качественных характеристик приведены относительно элементов таблицы</a:t>
            </a:r>
            <a:endParaRPr lang="ru-RU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1744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7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Методика исследования быстродействия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80E79F5E-74A1-452D-AB16-BD229624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335" y="1373475"/>
            <a:ext cx="11369040" cy="483819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идентичных алгоритмов с использованием базовых синтаксических конструкций ЯП и идентичного интерфейса передачи входных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Генерация случайных входных данных в заданных диапазонах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контейнера с образом ОС и окружением для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Старт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Запуск выполнения алгоритма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Окончание отсчета времени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Сохранение результатов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3 – 7 для других исследуемых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Повторение пунктов 2 – 8 для заданное количество раз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Вычисление среднего арифметического скорости выполнения для каждого ЯП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Построение графика сравнения быстродействия ЯП</a:t>
            </a:r>
          </a:p>
          <a:p>
            <a:pPr marL="457200" indent="-457200"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5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8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Разработка ПО для исследования ЯП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0B9D570-6731-44BB-AC1E-9D7F60B6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" y="2875648"/>
            <a:ext cx="11642910" cy="337754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4CD7-5B1F-4BE0-8AAC-F70055042F14}"/>
              </a:ext>
            </a:extLst>
          </p:cNvPr>
          <p:cNvSpPr txBox="1"/>
          <p:nvPr/>
        </p:nvSpPr>
        <p:spPr>
          <a:xfrm>
            <a:off x="274544" y="1244432"/>
            <a:ext cx="9373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" panose="02000503000000020004"/>
              </a:rPr>
              <a:t>Flexible Programming Language Benchmarking (FPLB)</a:t>
            </a:r>
            <a:endParaRPr lang="ru-RU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Гибкий Бенчмаркинг Языков Программирования </a:t>
            </a:r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endParaRPr lang="en-US" sz="2000" dirty="0">
              <a:latin typeface="Helvetica Neue" panose="02000503000000020004"/>
            </a:endParaRPr>
          </a:p>
          <a:p>
            <a:r>
              <a:rPr lang="ru-RU" sz="2000" dirty="0">
                <a:latin typeface="Helvetica Neue" panose="02000503000000020004"/>
              </a:rPr>
              <a:t>Диаграмма классов ПО для исследования быстродействия ЯП «</a:t>
            </a:r>
            <a:r>
              <a:rPr lang="en-US" sz="2000" dirty="0">
                <a:latin typeface="Helvetica Neue" panose="02000503000000020004"/>
              </a:rPr>
              <a:t>FPLB</a:t>
            </a:r>
            <a:r>
              <a:rPr lang="ru-RU" sz="2000" dirty="0">
                <a:latin typeface="Helvetica Neue" panose="02000503000000020004"/>
              </a:rPr>
              <a:t>»</a:t>
            </a:r>
            <a:endParaRPr lang="en-US" sz="20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DE12-E870-4412-BE25-1C1813A94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22" y="1059393"/>
            <a:ext cx="1861457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7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2563-780D-9A4C-8688-21BD4E6E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F65D-6ED2-4CD5-9A43-7F793B06593C}" type="slidenum">
              <a:rPr lang="ru-RU" smtClean="0"/>
              <a:t>9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44247D-458B-804E-8660-B8C8BACFDC3F}"/>
              </a:ext>
            </a:extLst>
          </p:cNvPr>
          <p:cNvSpPr txBox="1">
            <a:spLocks/>
          </p:cNvSpPr>
          <p:nvPr/>
        </p:nvSpPr>
        <p:spPr>
          <a:xfrm>
            <a:off x="-1" y="-16805"/>
            <a:ext cx="12192001" cy="9412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	</a:t>
            </a:r>
            <a:r>
              <a:rPr lang="ru-RU" sz="4000" b="1" dirty="0">
                <a:latin typeface="+mn-lt"/>
              </a:rPr>
              <a:t>Блок-схема алгоритма ПО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1B6FE-0157-D842-B40B-5230337F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" y="68686"/>
            <a:ext cx="811437" cy="79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A182-E882-F649-9105-60A469C17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7130"/>
            <a:ext cx="697948" cy="823580"/>
          </a:xfrm>
          <a:prstGeom prst="rect">
            <a:avLst/>
          </a:prstGeom>
          <a:effectLst/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2B398EE-82B3-4B17-8F7B-01A74A768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" y="1173579"/>
            <a:ext cx="7906139" cy="561573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9ABD6-DB4B-482A-A5EF-714E3A90A9ED}"/>
              </a:ext>
            </a:extLst>
          </p:cNvPr>
          <p:cNvSpPr txBox="1"/>
          <p:nvPr/>
        </p:nvSpPr>
        <p:spPr>
          <a:xfrm>
            <a:off x="8391331" y="3300415"/>
            <a:ext cx="345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Helvetica Neue" panose="02000503000000020004"/>
              </a:rPr>
              <a:t>Блок-схема алгоритма работы ПО </a:t>
            </a:r>
            <a:r>
              <a:rPr lang="ru-RU" sz="1800" dirty="0">
                <a:latin typeface="Helvetica Neue" panose="02000503000000020004"/>
              </a:rPr>
              <a:t>для исследован</a:t>
            </a:r>
            <a:r>
              <a:rPr lang="ru-RU" dirty="0">
                <a:latin typeface="Helvetica Neue" panose="02000503000000020004"/>
              </a:rPr>
              <a:t>ия быстродействия языков программирования «</a:t>
            </a:r>
            <a:r>
              <a:rPr lang="en-US" dirty="0">
                <a:latin typeface="Helvetica Neue" panose="02000503000000020004"/>
              </a:rPr>
              <a:t>FPLB</a:t>
            </a:r>
            <a:r>
              <a:rPr lang="ru-RU" dirty="0">
                <a:latin typeface="Helvetica Neue" panose="02000503000000020004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0518406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2351</TotalTime>
  <Words>1226</Words>
  <Application>Microsoft Office PowerPoint</Application>
  <PresentationFormat>Widescreen</PresentationFormat>
  <Paragraphs>241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Times New Roman</vt:lpstr>
      <vt:lpstr>Тема Office</vt:lpstr>
      <vt:lpstr>Выпускная квалификационная работа магистра «Разработка эмулятора ядра MIPS с использованием современных средств и методов проектирования ПО»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Kirill Kutaev</cp:lastModifiedBy>
  <cp:revision>253</cp:revision>
  <dcterms:created xsi:type="dcterms:W3CDTF">2021-05-29T20:28:04Z</dcterms:created>
  <dcterms:modified xsi:type="dcterms:W3CDTF">2024-03-18T12:30:53Z</dcterms:modified>
</cp:coreProperties>
</file>